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9" r:id="rId10"/>
    <p:sldId id="272" r:id="rId11"/>
    <p:sldId id="281" r:id="rId12"/>
    <p:sldId id="282" r:id="rId13"/>
    <p:sldId id="283" r:id="rId14"/>
    <p:sldId id="284" r:id="rId15"/>
    <p:sldId id="286" r:id="rId16"/>
    <p:sldId id="280" r:id="rId17"/>
  </p:sldIdLst>
  <p:sldSz cx="18288000" cy="10287000"/>
  <p:notesSz cx="6858000" cy="9144000"/>
  <p:embeddedFontLst>
    <p:embeddedFont>
      <p:font typeface="Alice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Lustria" panose="020B0604020202020204" charset="0"/>
      <p:regular r:id="rId20"/>
    </p:embeddedFont>
    <p:embeddedFont>
      <p:font typeface="Open Sans Light" panose="020B0306030504020204" pitchFamily="34" charset="0"/>
      <p:regular r:id="rId21"/>
      <p:italic r:id="rId22"/>
    </p:embeddedFont>
    <p:embeddedFont>
      <p:font typeface="Open Sans Light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3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792975" cy="2058117"/>
          </a:xfrm>
          <a:custGeom>
            <a:avLst/>
            <a:gdLst/>
            <a:ahLst/>
            <a:cxnLst/>
            <a:rect l="l" t="t" r="r" b="b"/>
            <a:pathLst>
              <a:path w="6792975" h="2058117">
                <a:moveTo>
                  <a:pt x="0" y="0"/>
                </a:moveTo>
                <a:lnTo>
                  <a:pt x="6792975" y="0"/>
                </a:lnTo>
                <a:lnTo>
                  <a:pt x="6792975" y="2058117"/>
                </a:lnTo>
                <a:lnTo>
                  <a:pt x="0" y="205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66560" y="407880"/>
            <a:ext cx="4721440" cy="1485974"/>
          </a:xfrm>
          <a:custGeom>
            <a:avLst/>
            <a:gdLst/>
            <a:ahLst/>
            <a:cxnLst/>
            <a:rect l="l" t="t" r="r" b="b"/>
            <a:pathLst>
              <a:path w="4721440" h="1485974">
                <a:moveTo>
                  <a:pt x="0" y="0"/>
                </a:moveTo>
                <a:lnTo>
                  <a:pt x="4721440" y="0"/>
                </a:lnTo>
                <a:lnTo>
                  <a:pt x="4721440" y="1485974"/>
                </a:lnTo>
                <a:lnTo>
                  <a:pt x="0" y="1485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42" b="-6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612756"/>
            <a:ext cx="9534113" cy="7674961"/>
          </a:xfrm>
          <a:custGeom>
            <a:avLst/>
            <a:gdLst/>
            <a:ahLst/>
            <a:cxnLst/>
            <a:rect l="l" t="t" r="r" b="b"/>
            <a:pathLst>
              <a:path w="9534113" h="7674961">
                <a:moveTo>
                  <a:pt x="0" y="0"/>
                </a:moveTo>
                <a:lnTo>
                  <a:pt x="9534113" y="0"/>
                </a:lnTo>
                <a:lnTo>
                  <a:pt x="9534113" y="7674961"/>
                </a:lnTo>
                <a:lnTo>
                  <a:pt x="0" y="7674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4151" y="3880348"/>
            <a:ext cx="9307876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 Light Bold"/>
              </a:rPr>
              <a:t>BSC (HONS) COMPUTER SCIENCE 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 Light Bold"/>
              </a:rPr>
              <a:t>(SOFTWARE ENGINEERING)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 Light Bold"/>
              </a:rPr>
              <a:t>(UK BATCH 06 )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8507" y="6878857"/>
            <a:ext cx="8655493" cy="172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7"/>
              </a:lnSpc>
            </a:pPr>
            <a:endParaRPr/>
          </a:p>
          <a:p>
            <a:pPr algn="ctr">
              <a:lnSpc>
                <a:spcPts val="3287"/>
              </a:lnSpc>
            </a:pPr>
            <a:endParaRPr/>
          </a:p>
          <a:p>
            <a:pPr algn="ctr">
              <a:lnSpc>
                <a:spcPts val="3712"/>
              </a:lnSpc>
            </a:pPr>
            <a:r>
              <a:rPr lang="en-US" sz="2651">
                <a:solidFill>
                  <a:srgbClr val="000000"/>
                </a:solidFill>
                <a:latin typeface="Open Sans Light Bold"/>
              </a:rPr>
              <a:t>STUDENT NAME: MEWAN DIMALSHA </a:t>
            </a:r>
          </a:p>
          <a:p>
            <a:pPr algn="ctr">
              <a:lnSpc>
                <a:spcPts val="3712"/>
              </a:lnSpc>
            </a:pPr>
            <a:r>
              <a:rPr lang="en-US" sz="2651">
                <a:solidFill>
                  <a:srgbClr val="000000"/>
                </a:solidFill>
                <a:latin typeface="Open Sans Light Bold"/>
              </a:rPr>
              <a:t>STUDENT ID: 2221632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820" b="-462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08734" y="309926"/>
            <a:ext cx="8591006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62920"/>
                </a:solidFill>
                <a:latin typeface="Lustria"/>
              </a:rPr>
              <a:t>Data Gathering Methods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59871" y="2441484"/>
            <a:ext cx="6408080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ctr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62920"/>
                </a:solidFill>
                <a:latin typeface="Lustria"/>
              </a:rPr>
              <a:t>PRIMARY DATA COLLECTION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34897" y="3359967"/>
            <a:ext cx="8755402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262920"/>
                </a:solidFill>
                <a:latin typeface="Lustria"/>
              </a:rPr>
              <a:t>Local Wine Store(House of Wine) and websites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24425" y="4695190"/>
            <a:ext cx="5927884" cy="47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62920"/>
                </a:solidFill>
                <a:latin typeface="Lustria"/>
              </a:rPr>
              <a:t>SECONDARY DATA COLLECTION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35884" y="5557838"/>
            <a:ext cx="9632848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262920"/>
                </a:solidFill>
                <a:latin typeface="Lustria"/>
              </a:rPr>
              <a:t>Published research papers, Published journals </a:t>
            </a:r>
          </a:p>
        </p:txBody>
      </p:sp>
      <p:pic>
        <p:nvPicPr>
          <p:cNvPr id="8" name="Picture 7" descr="A group of bottles on a barrel&#10;&#10;Description automatically generated">
            <a:extLst>
              <a:ext uri="{FF2B5EF4-FFF2-40B4-BE49-F238E27FC236}">
                <a16:creationId xmlns:a16="http://schemas.microsoft.com/office/drawing/2014/main" id="{CB9A6971-72F8-7832-4CCB-4D8FF7728A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025" y="1784251"/>
            <a:ext cx="2764155" cy="3684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820" b="-4623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108734" y="309926"/>
            <a:ext cx="8591006" cy="138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62920"/>
                </a:solidFill>
                <a:latin typeface="Lustria"/>
              </a:rPr>
              <a:t>Recommendation Part 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  <a:endParaRPr lang="en-US" sz="3899" dirty="0">
              <a:solidFill>
                <a:srgbClr val="262920"/>
              </a:solidFill>
              <a:latin typeface="Lustri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24425" y="4695190"/>
            <a:ext cx="5927884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algn="ctr">
              <a:lnSpc>
                <a:spcPts val="3640"/>
              </a:lnSpc>
            </a:pPr>
            <a:r>
              <a:rPr lang="en-US" sz="2600" dirty="0">
                <a:solidFill>
                  <a:srgbClr val="262920"/>
                </a:solidFill>
                <a:latin typeface="Lustria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2A67E-E300-72A7-27BE-5F329F38BF1E}"/>
              </a:ext>
            </a:extLst>
          </p:cNvPr>
          <p:cNvSpPr txBox="1"/>
          <p:nvPr/>
        </p:nvSpPr>
        <p:spPr>
          <a:xfrm>
            <a:off x="1447800" y="1694279"/>
            <a:ext cx="122519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Site design – node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–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 - K Nearest Neighbor  and Random Forest Regressor</a:t>
            </a:r>
          </a:p>
        </p:txBody>
      </p:sp>
    </p:spTree>
    <p:extLst>
      <p:ext uri="{BB962C8B-B14F-4D97-AF65-F5344CB8AC3E}">
        <p14:creationId xmlns:p14="http://schemas.microsoft.com/office/powerpoint/2010/main" val="211289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820" b="-4623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108734" y="309926"/>
            <a:ext cx="8591006" cy="138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62920"/>
                </a:solidFill>
                <a:latin typeface="Lustria"/>
              </a:rPr>
              <a:t>Wine Recommendation Code 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  <a:endParaRPr lang="en-US" sz="3899" dirty="0">
              <a:solidFill>
                <a:srgbClr val="262920"/>
              </a:solidFill>
              <a:latin typeface="Lustri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24425" y="4695190"/>
            <a:ext cx="5927884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algn="ctr">
              <a:lnSpc>
                <a:spcPts val="3640"/>
              </a:lnSpc>
            </a:pPr>
            <a:r>
              <a:rPr lang="en-US" sz="2600" dirty="0">
                <a:solidFill>
                  <a:srgbClr val="262920"/>
                </a:solidFill>
                <a:latin typeface="Lustria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81F5B-A41C-811F-90FD-220FF883E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2" y="1928812"/>
            <a:ext cx="97059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820" b="-4623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108734" y="309926"/>
            <a:ext cx="8591006" cy="138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62920"/>
                </a:solidFill>
                <a:latin typeface="Lustria"/>
              </a:rPr>
              <a:t>Wine Recommendation Code 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  <a:endParaRPr lang="en-US" sz="3899" dirty="0">
              <a:solidFill>
                <a:srgbClr val="262920"/>
              </a:solidFill>
              <a:latin typeface="Lustri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24425" y="4695190"/>
            <a:ext cx="5927884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algn="ctr">
              <a:lnSpc>
                <a:spcPts val="3640"/>
              </a:lnSpc>
            </a:pPr>
            <a:r>
              <a:rPr lang="en-US" sz="2600" dirty="0">
                <a:solidFill>
                  <a:srgbClr val="262920"/>
                </a:solidFill>
                <a:latin typeface="Lustria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F4BAF9-FAE9-E2A6-4DC2-203B8B87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2076450"/>
            <a:ext cx="96393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94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820" b="-4623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108734" y="309926"/>
            <a:ext cx="8591006" cy="138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62920"/>
                </a:solidFill>
                <a:latin typeface="Lustria"/>
              </a:rPr>
              <a:t>Wine Recommendation Code 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  <a:endParaRPr lang="en-US" sz="3899" dirty="0">
              <a:solidFill>
                <a:srgbClr val="262920"/>
              </a:solidFill>
              <a:latin typeface="Lustri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24425" y="4695190"/>
            <a:ext cx="5927884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algn="ctr">
              <a:lnSpc>
                <a:spcPts val="3640"/>
              </a:lnSpc>
            </a:pPr>
            <a:r>
              <a:rPr lang="en-US" sz="2600" dirty="0">
                <a:solidFill>
                  <a:srgbClr val="262920"/>
                </a:solidFill>
                <a:latin typeface="Lustria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05D0B-0B9F-6F0F-1588-1609058A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2105025"/>
            <a:ext cx="9686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56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820" b="-4623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108734" y="309926"/>
            <a:ext cx="8591006" cy="138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62920"/>
                </a:solidFill>
                <a:latin typeface="Lustria"/>
              </a:rPr>
              <a:t>Wine Recommendation Code 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  <a:endParaRPr lang="en-US" sz="3899" dirty="0">
              <a:solidFill>
                <a:srgbClr val="262920"/>
              </a:solidFill>
              <a:latin typeface="Lustri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24425" y="4695190"/>
            <a:ext cx="5927884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algn="ctr">
              <a:lnSpc>
                <a:spcPts val="3640"/>
              </a:lnSpc>
            </a:pPr>
            <a:r>
              <a:rPr lang="en-US" sz="2600" dirty="0">
                <a:solidFill>
                  <a:srgbClr val="262920"/>
                </a:solidFill>
                <a:latin typeface="Lustria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F7B3A-92F1-A93A-A2EC-10961504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22016"/>
            <a:ext cx="96774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3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8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775" y="5450485"/>
            <a:ext cx="8132000" cy="3888778"/>
            <a:chOff x="0" y="0"/>
            <a:chExt cx="10842667" cy="5185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0123" cy="805715"/>
            </a:xfrm>
            <a:custGeom>
              <a:avLst/>
              <a:gdLst/>
              <a:ahLst/>
              <a:cxnLst/>
              <a:rect l="l" t="t" r="r" b="b"/>
              <a:pathLst>
                <a:path w="1060123" h="805715">
                  <a:moveTo>
                    <a:pt x="0" y="0"/>
                  </a:moveTo>
                  <a:lnTo>
                    <a:pt x="1060123" y="0"/>
                  </a:lnTo>
                  <a:lnTo>
                    <a:pt x="1060123" y="805715"/>
                  </a:lnTo>
                  <a:lnTo>
                    <a:pt x="0" y="805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" r="-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602331"/>
              <a:ext cx="10171772" cy="582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EBDAA8"/>
                  </a:solidFill>
                  <a:latin typeface="Open Sans Light"/>
                </a:rPr>
                <a:t>LOUIS PASTEUR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72797"/>
              <a:ext cx="10842667" cy="2762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26"/>
                </a:lnSpc>
              </a:pPr>
              <a:r>
                <a:rPr lang="en-US" sz="3947">
                  <a:solidFill>
                    <a:srgbClr val="EBDAA8"/>
                  </a:solidFill>
                  <a:latin typeface="Lustria Bold"/>
                </a:rPr>
                <a:t>A bottle of wine contains more philosophy than all the</a:t>
              </a:r>
            </a:p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EBDAA8"/>
                  </a:solidFill>
                  <a:latin typeface="Lustria Bold"/>
                </a:rPr>
                <a:t>books in the world.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261200" y="-628053"/>
            <a:ext cx="10223106" cy="8229600"/>
          </a:xfrm>
          <a:custGeom>
            <a:avLst/>
            <a:gdLst/>
            <a:ahLst/>
            <a:cxnLst/>
            <a:rect l="l" t="t" r="r" b="b"/>
            <a:pathLst>
              <a:path w="10223106" h="8229600">
                <a:moveTo>
                  <a:pt x="0" y="0"/>
                </a:moveTo>
                <a:lnTo>
                  <a:pt x="10223105" y="0"/>
                </a:lnTo>
                <a:lnTo>
                  <a:pt x="102231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29246" y="1826744"/>
            <a:ext cx="6010547" cy="4507911"/>
          </a:xfrm>
          <a:custGeom>
            <a:avLst/>
            <a:gdLst/>
            <a:ahLst/>
            <a:cxnLst/>
            <a:rect l="l" t="t" r="r" b="b"/>
            <a:pathLst>
              <a:path w="6010547" h="4507911">
                <a:moveTo>
                  <a:pt x="0" y="0"/>
                </a:moveTo>
                <a:lnTo>
                  <a:pt x="6010547" y="0"/>
                </a:lnTo>
                <a:lnTo>
                  <a:pt x="6010547" y="4507911"/>
                </a:lnTo>
                <a:lnTo>
                  <a:pt x="0" y="4507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572836" y="473709"/>
            <a:ext cx="4688364" cy="99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EBDAA8"/>
                </a:solidFill>
                <a:latin typeface="Lustria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7016" y="7513541"/>
            <a:ext cx="18685016" cy="2773459"/>
          </a:xfrm>
          <a:custGeom>
            <a:avLst/>
            <a:gdLst/>
            <a:ahLst/>
            <a:cxnLst/>
            <a:rect l="l" t="t" r="r" b="b"/>
            <a:pathLst>
              <a:path w="18685016" h="2773459">
                <a:moveTo>
                  <a:pt x="0" y="0"/>
                </a:moveTo>
                <a:lnTo>
                  <a:pt x="18685016" y="0"/>
                </a:lnTo>
                <a:lnTo>
                  <a:pt x="18685016" y="2773459"/>
                </a:lnTo>
                <a:lnTo>
                  <a:pt x="0" y="277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1944" b="-156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3165965"/>
            <a:ext cx="4388428" cy="3955071"/>
          </a:xfrm>
          <a:custGeom>
            <a:avLst/>
            <a:gdLst/>
            <a:ahLst/>
            <a:cxnLst/>
            <a:rect l="l" t="t" r="r" b="b"/>
            <a:pathLst>
              <a:path w="4388428" h="3955071">
                <a:moveTo>
                  <a:pt x="0" y="0"/>
                </a:moveTo>
                <a:lnTo>
                  <a:pt x="4388428" y="0"/>
                </a:lnTo>
                <a:lnTo>
                  <a:pt x="4388428" y="3955070"/>
                </a:lnTo>
                <a:lnTo>
                  <a:pt x="0" y="3955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221303" y="2826481"/>
            <a:ext cx="1440797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  <a:spcBef>
                <a:spcPct val="0"/>
              </a:spcBef>
            </a:pPr>
            <a:r>
              <a:rPr lang="en-US" sz="44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FindFineWine</a:t>
            </a:r>
            <a:r>
              <a:rPr lang="en-US" sz="4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A Machine Learning-Based Web Application to Design and Implement a Wine Recommendation System Based on User Profiling Factors.</a:t>
            </a:r>
            <a:endParaRPr lang="en-US" sz="6600" dirty="0">
              <a:solidFill>
                <a:srgbClr val="953148"/>
              </a:solidFill>
              <a:latin typeface="Ali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9304" y="-311615"/>
            <a:ext cx="8687883" cy="10995225"/>
          </a:xfrm>
          <a:prstGeom prst="rect">
            <a:avLst/>
          </a:prstGeom>
          <a:solidFill>
            <a:srgbClr val="A18F6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35463" y="4219761"/>
            <a:ext cx="6018350" cy="102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1"/>
              </a:lnSpc>
            </a:pPr>
            <a:r>
              <a:rPr lang="en-US" sz="5958">
                <a:solidFill>
                  <a:srgbClr val="EBDAA8"/>
                </a:solidFill>
                <a:latin typeface="Lustria Bold"/>
              </a:rPr>
              <a:t>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31154" y="2514151"/>
            <a:ext cx="9219026" cy="199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BDAA8"/>
                </a:solidFill>
                <a:latin typeface="Lustria"/>
              </a:rPr>
              <a:t>When people drink the same wine all the time or want to try something new, it might be challenging to find the appropriate wine for their individual tastes.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31154" y="5748198"/>
            <a:ext cx="8416974" cy="199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EBDAA8"/>
                </a:solidFill>
                <a:latin typeface="Lustria"/>
              </a:rPr>
              <a:t>This project propose a solution: A Web app that simplifies wine selection by personalizing recommendations to </a:t>
            </a:r>
            <a:r>
              <a:rPr lang="en-US" sz="2799" dirty="0" err="1">
                <a:solidFill>
                  <a:srgbClr val="EBDAA8"/>
                </a:solidFill>
                <a:latin typeface="Lustria"/>
              </a:rPr>
              <a:t>cutomers</a:t>
            </a:r>
            <a:r>
              <a:rPr lang="en-US" sz="2799" dirty="0">
                <a:solidFill>
                  <a:srgbClr val="EBDAA8"/>
                </a:solidFill>
                <a:latin typeface="Lustria"/>
              </a:rPr>
              <a:t> unique preferences.</a:t>
            </a:r>
          </a:p>
        </p:txBody>
      </p:sp>
      <p:sp>
        <p:nvSpPr>
          <p:cNvPr id="6" name="Freeform 6"/>
          <p:cNvSpPr/>
          <p:nvPr/>
        </p:nvSpPr>
        <p:spPr>
          <a:xfrm>
            <a:off x="3150790" y="5578462"/>
            <a:ext cx="1787694" cy="2723634"/>
          </a:xfrm>
          <a:custGeom>
            <a:avLst/>
            <a:gdLst/>
            <a:ahLst/>
            <a:cxnLst/>
            <a:rect l="l" t="t" r="r" b="b"/>
            <a:pathLst>
              <a:path w="1787694" h="2723634">
                <a:moveTo>
                  <a:pt x="0" y="0"/>
                </a:moveTo>
                <a:lnTo>
                  <a:pt x="1787695" y="0"/>
                </a:lnTo>
                <a:lnTo>
                  <a:pt x="1787695" y="2723634"/>
                </a:lnTo>
                <a:lnTo>
                  <a:pt x="0" y="272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9304" y="-311615"/>
            <a:ext cx="8687883" cy="10995225"/>
          </a:xfrm>
          <a:prstGeom prst="rect">
            <a:avLst/>
          </a:prstGeom>
          <a:solidFill>
            <a:srgbClr val="A18F6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35463" y="4219761"/>
            <a:ext cx="6018350" cy="102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1"/>
              </a:lnSpc>
            </a:pPr>
            <a:r>
              <a:rPr lang="en-US" sz="5958">
                <a:solidFill>
                  <a:srgbClr val="EBDAA8"/>
                </a:solidFill>
                <a:latin typeface="Lustria Bold"/>
              </a:rPr>
              <a:t>Aims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53400" y="2171700"/>
            <a:ext cx="9357453" cy="1227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Suggesting the best wine to choose based on the user's preferred wine type, grape variety, gender and occasion.</a:t>
            </a:r>
            <a:endParaRPr lang="en-US" sz="2800" kern="100" dirty="0">
              <a:solidFill>
                <a:schemeClr val="bg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625866" y="3525301"/>
            <a:ext cx="9357453" cy="1227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 Consider the user’s budget and filter wines within their price       range.</a:t>
            </a:r>
            <a:endParaRPr lang="en-US" sz="2800" kern="100" dirty="0">
              <a:solidFill>
                <a:schemeClr val="bg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388578" y="4878902"/>
            <a:ext cx="9474062" cy="1478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4" lvl="1" indent="-457200" algn="just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en-US" sz="28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Provide essential details of all wines (Name of the wine, price, description, region) </a:t>
            </a:r>
            <a:endParaRPr lang="en-US" sz="2800" kern="100" dirty="0">
              <a:solidFill>
                <a:schemeClr val="bg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862964" lvl="1" indent="-571500">
              <a:lnSpc>
                <a:spcPts val="3779"/>
              </a:lnSpc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bg2"/>
              </a:solidFill>
              <a:latin typeface="Lustri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643188" y="3525301"/>
            <a:ext cx="3571875" cy="3571875"/>
          </a:xfrm>
          <a:custGeom>
            <a:avLst/>
            <a:gdLst/>
            <a:ahLst/>
            <a:cxnLst/>
            <a:rect l="l" t="t" r="r" b="b"/>
            <a:pathLst>
              <a:path w="3571875" h="3571875">
                <a:moveTo>
                  <a:pt x="0" y="0"/>
                </a:moveTo>
                <a:lnTo>
                  <a:pt x="3571875" y="0"/>
                </a:lnTo>
                <a:lnTo>
                  <a:pt x="3571875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943898" y="5879482"/>
            <a:ext cx="2201478" cy="2275965"/>
          </a:xfrm>
          <a:custGeom>
            <a:avLst/>
            <a:gdLst/>
            <a:ahLst/>
            <a:cxnLst/>
            <a:rect l="l" t="t" r="r" b="b"/>
            <a:pathLst>
              <a:path w="2201478" h="2275965">
                <a:moveTo>
                  <a:pt x="0" y="0"/>
                </a:moveTo>
                <a:lnTo>
                  <a:pt x="2201479" y="0"/>
                </a:lnTo>
                <a:lnTo>
                  <a:pt x="2201479" y="2275964"/>
                </a:lnTo>
                <a:lnTo>
                  <a:pt x="0" y="2275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9304" y="-311615"/>
            <a:ext cx="8687883" cy="10995225"/>
          </a:xfrm>
          <a:prstGeom prst="rect">
            <a:avLst/>
          </a:prstGeom>
          <a:solidFill>
            <a:srgbClr val="A18F6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35463" y="3691124"/>
            <a:ext cx="6018350" cy="207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1"/>
              </a:lnSpc>
            </a:pPr>
            <a:r>
              <a:rPr lang="en-US" sz="5958">
                <a:solidFill>
                  <a:srgbClr val="EBDAA8"/>
                </a:solidFill>
                <a:latin typeface="Lustria Bold"/>
              </a:rPr>
              <a:t>Academic Questions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3293496" y="6086968"/>
            <a:ext cx="1502282" cy="2623032"/>
          </a:xfrm>
          <a:custGeom>
            <a:avLst/>
            <a:gdLst/>
            <a:ahLst/>
            <a:cxnLst/>
            <a:rect l="l" t="t" r="r" b="b"/>
            <a:pathLst>
              <a:path w="1502282" h="2623032">
                <a:moveTo>
                  <a:pt x="0" y="0"/>
                </a:moveTo>
                <a:lnTo>
                  <a:pt x="1502282" y="0"/>
                </a:lnTo>
                <a:lnTo>
                  <a:pt x="1502282" y="2623032"/>
                </a:lnTo>
                <a:lnTo>
                  <a:pt x="0" y="2623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629918" y="2028194"/>
            <a:ext cx="9357453" cy="1227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28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What factors influence user preferences when selecting a wine?</a:t>
            </a:r>
            <a:endParaRPr lang="en-US" sz="2800" kern="100" dirty="0">
              <a:solidFill>
                <a:schemeClr val="bg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572239" y="3478013"/>
            <a:ext cx="9715761" cy="1227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28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How can these factors be effectively captured and analyzed in a recommendation system?</a:t>
            </a:r>
            <a:endParaRPr lang="en-US" sz="2800" kern="100" dirty="0">
              <a:solidFill>
                <a:schemeClr val="bg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29918" y="5005587"/>
            <a:ext cx="8992669" cy="187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28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In what ways can the user interface and overall user experience of a wine recommendation system be optimized to enhance user satisfaction and engagement?</a:t>
            </a:r>
            <a:endParaRPr lang="en-US" sz="2800" kern="100" dirty="0">
              <a:solidFill>
                <a:schemeClr val="bg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9304" y="-311615"/>
            <a:ext cx="8687883" cy="10995225"/>
          </a:xfrm>
          <a:prstGeom prst="rect">
            <a:avLst/>
          </a:prstGeom>
          <a:solidFill>
            <a:srgbClr val="A18F6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6306" y="5520640"/>
            <a:ext cx="5151549" cy="4114800"/>
          </a:xfrm>
          <a:custGeom>
            <a:avLst/>
            <a:gdLst/>
            <a:ahLst/>
            <a:cxnLst/>
            <a:rect l="l" t="t" r="r" b="b"/>
            <a:pathLst>
              <a:path w="5151549" h="4114800">
                <a:moveTo>
                  <a:pt x="0" y="0"/>
                </a:moveTo>
                <a:lnTo>
                  <a:pt x="5151549" y="0"/>
                </a:lnTo>
                <a:lnTo>
                  <a:pt x="51515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35463" y="4219761"/>
            <a:ext cx="6018350" cy="102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1"/>
              </a:lnSpc>
            </a:pPr>
            <a:r>
              <a:rPr lang="en-US" sz="5958">
                <a:solidFill>
                  <a:srgbClr val="EBDAA8"/>
                </a:solidFill>
                <a:latin typeface="Lustria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29918" y="2028195"/>
            <a:ext cx="8992669" cy="1895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28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Design the recommended system based on the user’s inputs as necessary.</a:t>
            </a:r>
          </a:p>
          <a:p>
            <a:pPr>
              <a:lnSpc>
                <a:spcPts val="3919"/>
              </a:lnSpc>
            </a:pPr>
            <a:endParaRPr lang="en-US" sz="3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572239" y="3478013"/>
            <a:ext cx="9715761" cy="58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28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Recommend the best wine based on the user's preferences.</a:t>
            </a:r>
            <a:endParaRPr lang="en-US" sz="2800" kern="100" dirty="0">
              <a:solidFill>
                <a:schemeClr val="bg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29918" y="5005587"/>
            <a:ext cx="8992669" cy="1227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28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Create a simple platform for customers to discover and buy the best wine through the application.</a:t>
            </a:r>
            <a:endParaRPr lang="en-US" sz="2800" kern="100" dirty="0">
              <a:solidFill>
                <a:schemeClr val="bg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9304" y="-311615"/>
            <a:ext cx="8687883" cy="10995225"/>
          </a:xfrm>
          <a:prstGeom prst="rect">
            <a:avLst/>
          </a:prstGeom>
          <a:solidFill>
            <a:srgbClr val="A18F6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86185" y="6274826"/>
            <a:ext cx="1501686" cy="2623032"/>
          </a:xfrm>
          <a:custGeom>
            <a:avLst/>
            <a:gdLst/>
            <a:ahLst/>
            <a:cxnLst/>
            <a:rect l="l" t="t" r="r" b="b"/>
            <a:pathLst>
              <a:path w="1501686" h="2623032">
                <a:moveTo>
                  <a:pt x="0" y="0"/>
                </a:moveTo>
                <a:lnTo>
                  <a:pt x="1501685" y="0"/>
                </a:lnTo>
                <a:lnTo>
                  <a:pt x="1501685" y="2623032"/>
                </a:lnTo>
                <a:lnTo>
                  <a:pt x="0" y="2623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35463" y="3691124"/>
            <a:ext cx="6018350" cy="207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1"/>
              </a:lnSpc>
            </a:pPr>
            <a:r>
              <a:rPr lang="en-US" sz="5958">
                <a:solidFill>
                  <a:srgbClr val="EBDAA8"/>
                </a:solidFill>
                <a:latin typeface="Lustria Bold"/>
              </a:rPr>
              <a:t>Scope of the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29918" y="2028194"/>
            <a:ext cx="9357453" cy="198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EBDAA8"/>
                </a:solidFill>
                <a:latin typeface="Lustria"/>
              </a:rPr>
              <a:t>The project will focus on developing a web application to target wine lovers and casual consumers.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EBDAA8"/>
              </a:solidFill>
              <a:latin typeface="Lustri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29918" y="5005587"/>
            <a:ext cx="8992669" cy="148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EBDAA8"/>
                </a:solidFill>
                <a:latin typeface="Lustria"/>
              </a:rPr>
              <a:t> The website consists of wine for red wine, white wine, and rose wine.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EBDAA8"/>
              </a:solidFill>
              <a:latin typeface="Lust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5" b="-91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983317" y="1757175"/>
            <a:ext cx="4303782" cy="8263125"/>
          </a:xfrm>
          <a:custGeom>
            <a:avLst/>
            <a:gdLst/>
            <a:ahLst/>
            <a:cxnLst/>
            <a:rect l="l" t="t" r="r" b="b"/>
            <a:pathLst>
              <a:path w="4303782" h="8263125">
                <a:moveTo>
                  <a:pt x="0" y="0"/>
                </a:moveTo>
                <a:lnTo>
                  <a:pt x="4303782" y="0"/>
                </a:lnTo>
                <a:lnTo>
                  <a:pt x="4303782" y="8263125"/>
                </a:lnTo>
                <a:lnTo>
                  <a:pt x="0" y="8263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" r="-104" b="-1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74888" y="51957"/>
            <a:ext cx="7414798" cy="136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262920"/>
                </a:solidFill>
                <a:latin typeface="Canva Sans Bold"/>
              </a:rPr>
              <a:t>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974818"/>
            <a:ext cx="10690807" cy="116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774" lvl="1" indent="-356387">
              <a:lnSpc>
                <a:spcPts val="4621"/>
              </a:lnSpc>
              <a:buFont typeface="Arial"/>
              <a:buChar char="•"/>
            </a:pPr>
            <a:r>
              <a:rPr lang="en-US" sz="3301" dirty="0">
                <a:solidFill>
                  <a:srgbClr val="262920"/>
                </a:solidFill>
                <a:latin typeface="Lustria"/>
              </a:rPr>
              <a:t>The methodology that is used to develop this web app is the prototype methodology.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Gantt Chart</a:t>
            </a:r>
          </a:p>
        </p:txBody>
      </p:sp>
      <p:pic>
        <p:nvPicPr>
          <p:cNvPr id="4" name="Picture 3" descr="A graph of a project schedule&#10;&#10;Description automatically generated">
            <a:extLst>
              <a:ext uri="{FF2B5EF4-FFF2-40B4-BE49-F238E27FC236}">
                <a16:creationId xmlns:a16="http://schemas.microsoft.com/office/drawing/2014/main" id="{7AB53A9D-9934-9D30-26A3-0694396FE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8651" y="1038502"/>
            <a:ext cx="12239229" cy="7894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383</Words>
  <Application>Microsoft Office PowerPoint</Application>
  <PresentationFormat>Custom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Open Sans Light Bold</vt:lpstr>
      <vt:lpstr>Canva Sans Bold</vt:lpstr>
      <vt:lpstr>Lustria</vt:lpstr>
      <vt:lpstr>Calibri</vt:lpstr>
      <vt:lpstr>Arial</vt:lpstr>
      <vt:lpstr>Aptos</vt:lpstr>
      <vt:lpstr>Lustria Bold</vt:lpstr>
      <vt:lpstr>Wingdings</vt:lpstr>
      <vt:lpstr>Times New Roman</vt:lpstr>
      <vt:lpstr>Open Sans Light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Aims of the Project Academic Questions Objectives Scope of the Project Literature Review Methodology Block Diagram And Flow Chart Implementation Testing References</dc:title>
  <cp:lastModifiedBy>Mewan Dimalsha</cp:lastModifiedBy>
  <cp:revision>15</cp:revision>
  <dcterms:created xsi:type="dcterms:W3CDTF">2006-08-16T00:00:00Z</dcterms:created>
  <dcterms:modified xsi:type="dcterms:W3CDTF">2024-06-09T02:30:31Z</dcterms:modified>
  <dc:identifier>DAF3bFLAfLc</dc:identifier>
</cp:coreProperties>
</file>